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4" d="100"/>
          <a:sy n="74" d="100"/>
        </p:scale>
        <p:origin x="-47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301E9812-C8B7-4FD6-98D7-F1E8F8D1C4C4}" type="datetimeFigureOut">
              <a:rPr lang="es-ES" smtClean="0"/>
              <a:t>14/02/2019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59291C-720D-48AD-9F0A-EA9AA95BD8E1}" type="slidenum">
              <a:rPr lang="es-ES" smtClean="0"/>
              <a:t>‹Nº›</a:t>
            </a:fld>
            <a:endParaRPr lang="es-ES"/>
          </a:p>
        </p:txBody>
      </p:sp>
    </p:spTree>
    <p:extLst>
      <p:ext uri="{BB962C8B-B14F-4D97-AF65-F5344CB8AC3E}">
        <p14:creationId xmlns:p14="http://schemas.microsoft.com/office/powerpoint/2010/main" val="318847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01E9812-C8B7-4FD6-98D7-F1E8F8D1C4C4}" type="datetimeFigureOut">
              <a:rPr lang="es-ES" smtClean="0"/>
              <a:t>14/02/2019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59291C-720D-48AD-9F0A-EA9AA95BD8E1}" type="slidenum">
              <a:rPr lang="es-ES" smtClean="0"/>
              <a:t>‹Nº›</a:t>
            </a:fld>
            <a:endParaRPr lang="es-ES"/>
          </a:p>
        </p:txBody>
      </p:sp>
    </p:spTree>
    <p:extLst>
      <p:ext uri="{BB962C8B-B14F-4D97-AF65-F5344CB8AC3E}">
        <p14:creationId xmlns:p14="http://schemas.microsoft.com/office/powerpoint/2010/main" val="366034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01E9812-C8B7-4FD6-98D7-F1E8F8D1C4C4}" type="datetimeFigureOut">
              <a:rPr lang="es-ES" smtClean="0"/>
              <a:t>14/02/2019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59291C-720D-48AD-9F0A-EA9AA95BD8E1}" type="slidenum">
              <a:rPr lang="es-ES" smtClean="0"/>
              <a:t>‹Nº›</a:t>
            </a:fld>
            <a:endParaRPr lang="es-ES"/>
          </a:p>
        </p:txBody>
      </p:sp>
    </p:spTree>
    <p:extLst>
      <p:ext uri="{BB962C8B-B14F-4D97-AF65-F5344CB8AC3E}">
        <p14:creationId xmlns:p14="http://schemas.microsoft.com/office/powerpoint/2010/main" val="308415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01E9812-C8B7-4FD6-98D7-F1E8F8D1C4C4}" type="datetimeFigureOut">
              <a:rPr lang="es-ES" smtClean="0"/>
              <a:t>14/02/2019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59291C-720D-48AD-9F0A-EA9AA95BD8E1}" type="slidenum">
              <a:rPr lang="es-ES" smtClean="0"/>
              <a:t>‹Nº›</a:t>
            </a:fld>
            <a:endParaRPr lang="es-ES"/>
          </a:p>
        </p:txBody>
      </p:sp>
    </p:spTree>
    <p:extLst>
      <p:ext uri="{BB962C8B-B14F-4D97-AF65-F5344CB8AC3E}">
        <p14:creationId xmlns:p14="http://schemas.microsoft.com/office/powerpoint/2010/main" val="181944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01E9812-C8B7-4FD6-98D7-F1E8F8D1C4C4}" type="datetimeFigureOut">
              <a:rPr lang="es-ES" smtClean="0"/>
              <a:t>14/02/2019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59291C-720D-48AD-9F0A-EA9AA95BD8E1}" type="slidenum">
              <a:rPr lang="es-ES" smtClean="0"/>
              <a:t>‹Nº›</a:t>
            </a:fld>
            <a:endParaRPr lang="es-ES"/>
          </a:p>
        </p:txBody>
      </p:sp>
    </p:spTree>
    <p:extLst>
      <p:ext uri="{BB962C8B-B14F-4D97-AF65-F5344CB8AC3E}">
        <p14:creationId xmlns:p14="http://schemas.microsoft.com/office/powerpoint/2010/main" val="151579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301E9812-C8B7-4FD6-98D7-F1E8F8D1C4C4}" type="datetimeFigureOut">
              <a:rPr lang="es-ES" smtClean="0"/>
              <a:t>14/02/2019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B59291C-720D-48AD-9F0A-EA9AA95BD8E1}" type="slidenum">
              <a:rPr lang="es-ES" smtClean="0"/>
              <a:t>‹Nº›</a:t>
            </a:fld>
            <a:endParaRPr lang="es-ES"/>
          </a:p>
        </p:txBody>
      </p:sp>
    </p:spTree>
    <p:extLst>
      <p:ext uri="{BB962C8B-B14F-4D97-AF65-F5344CB8AC3E}">
        <p14:creationId xmlns:p14="http://schemas.microsoft.com/office/powerpoint/2010/main" val="185992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301E9812-C8B7-4FD6-98D7-F1E8F8D1C4C4}" type="datetimeFigureOut">
              <a:rPr lang="es-ES" smtClean="0"/>
              <a:t>14/02/2019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B59291C-720D-48AD-9F0A-EA9AA95BD8E1}" type="slidenum">
              <a:rPr lang="es-ES" smtClean="0"/>
              <a:t>‹Nº›</a:t>
            </a:fld>
            <a:endParaRPr lang="es-ES"/>
          </a:p>
        </p:txBody>
      </p:sp>
    </p:spTree>
    <p:extLst>
      <p:ext uri="{BB962C8B-B14F-4D97-AF65-F5344CB8AC3E}">
        <p14:creationId xmlns:p14="http://schemas.microsoft.com/office/powerpoint/2010/main" val="274641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301E9812-C8B7-4FD6-98D7-F1E8F8D1C4C4}" type="datetimeFigureOut">
              <a:rPr lang="es-ES" smtClean="0"/>
              <a:t>14/02/2019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B59291C-720D-48AD-9F0A-EA9AA95BD8E1}" type="slidenum">
              <a:rPr lang="es-ES" smtClean="0"/>
              <a:t>‹Nº›</a:t>
            </a:fld>
            <a:endParaRPr lang="es-ES"/>
          </a:p>
        </p:txBody>
      </p:sp>
    </p:spTree>
    <p:extLst>
      <p:ext uri="{BB962C8B-B14F-4D97-AF65-F5344CB8AC3E}">
        <p14:creationId xmlns:p14="http://schemas.microsoft.com/office/powerpoint/2010/main" val="183537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01E9812-C8B7-4FD6-98D7-F1E8F8D1C4C4}" type="datetimeFigureOut">
              <a:rPr lang="es-ES" smtClean="0"/>
              <a:t>14/02/2019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B59291C-720D-48AD-9F0A-EA9AA95BD8E1}" type="slidenum">
              <a:rPr lang="es-ES" smtClean="0"/>
              <a:t>‹Nº›</a:t>
            </a:fld>
            <a:endParaRPr lang="es-ES"/>
          </a:p>
        </p:txBody>
      </p:sp>
    </p:spTree>
    <p:extLst>
      <p:ext uri="{BB962C8B-B14F-4D97-AF65-F5344CB8AC3E}">
        <p14:creationId xmlns:p14="http://schemas.microsoft.com/office/powerpoint/2010/main" val="216767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01E9812-C8B7-4FD6-98D7-F1E8F8D1C4C4}" type="datetimeFigureOut">
              <a:rPr lang="es-ES" smtClean="0"/>
              <a:t>14/02/2019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B59291C-720D-48AD-9F0A-EA9AA95BD8E1}" type="slidenum">
              <a:rPr lang="es-ES" smtClean="0"/>
              <a:t>‹Nº›</a:t>
            </a:fld>
            <a:endParaRPr lang="es-ES"/>
          </a:p>
        </p:txBody>
      </p:sp>
    </p:spTree>
    <p:extLst>
      <p:ext uri="{BB962C8B-B14F-4D97-AF65-F5344CB8AC3E}">
        <p14:creationId xmlns:p14="http://schemas.microsoft.com/office/powerpoint/2010/main" val="259183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01E9812-C8B7-4FD6-98D7-F1E8F8D1C4C4}" type="datetimeFigureOut">
              <a:rPr lang="es-ES" smtClean="0"/>
              <a:t>14/02/2019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B59291C-720D-48AD-9F0A-EA9AA95BD8E1}" type="slidenum">
              <a:rPr lang="es-ES" smtClean="0"/>
              <a:t>‹Nº›</a:t>
            </a:fld>
            <a:endParaRPr lang="es-ES"/>
          </a:p>
        </p:txBody>
      </p:sp>
    </p:spTree>
    <p:extLst>
      <p:ext uri="{BB962C8B-B14F-4D97-AF65-F5344CB8AC3E}">
        <p14:creationId xmlns:p14="http://schemas.microsoft.com/office/powerpoint/2010/main" val="189098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E9812-C8B7-4FD6-98D7-F1E8F8D1C4C4}" type="datetimeFigureOut">
              <a:rPr lang="es-ES" smtClean="0"/>
              <a:t>14/02/2019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9291C-720D-48AD-9F0A-EA9AA95BD8E1}" type="slidenum">
              <a:rPr lang="es-ES" smtClean="0"/>
              <a:t>‹Nº›</a:t>
            </a:fld>
            <a:endParaRPr lang="es-ES"/>
          </a:p>
        </p:txBody>
      </p:sp>
    </p:spTree>
    <p:extLst>
      <p:ext uri="{BB962C8B-B14F-4D97-AF65-F5344CB8AC3E}">
        <p14:creationId xmlns:p14="http://schemas.microsoft.com/office/powerpoint/2010/main" val="2754116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p:cNvPicPr>
            <a:picLocks noChangeAspect="1"/>
          </p:cNvPicPr>
          <p:nvPr/>
        </p:nvPicPr>
        <p:blipFill>
          <a:blip r:embed="rId2"/>
          <a:stretch>
            <a:fillRect/>
          </a:stretch>
        </p:blipFill>
        <p:spPr>
          <a:xfrm>
            <a:off x="-3276" y="0"/>
            <a:ext cx="12273499" cy="6878122"/>
          </a:xfrm>
          <a:prstGeom prst="rect">
            <a:avLst/>
          </a:prstGeom>
        </p:spPr>
      </p:pic>
      <p:sp>
        <p:nvSpPr>
          <p:cNvPr id="5" name="Rectángulo 4"/>
          <p:cNvSpPr/>
          <p:nvPr/>
        </p:nvSpPr>
        <p:spPr>
          <a:xfrm>
            <a:off x="9605" y="-43572"/>
            <a:ext cx="12273498" cy="1107996"/>
          </a:xfrm>
          <a:prstGeom prst="rect">
            <a:avLst/>
          </a:prstGeom>
          <a:noFill/>
        </p:spPr>
        <p:txBody>
          <a:bodyPr wrap="square" lIns="91440" tIns="45720" rIns="91440" bIns="45720">
            <a:spAutoFit/>
          </a:bodyPr>
          <a:lstStyle/>
          <a:p>
            <a:pPr algn="ctr"/>
            <a:r>
              <a:rPr lang="es-ES_tradnl" sz="6600" b="1" dirty="0" smtClean="0">
                <a:ln w="22225">
                  <a:solidFill>
                    <a:schemeClr val="tx1">
                      <a:lumMod val="95000"/>
                      <a:lumOff val="5000"/>
                    </a:schemeClr>
                  </a:solidFill>
                  <a:prstDash val="solid"/>
                </a:ln>
                <a:solidFill>
                  <a:srgbClr val="FF0000"/>
                </a:solidFill>
              </a:rPr>
              <a:t>IV CROSS ESCOLAR DE MARTOS</a:t>
            </a:r>
            <a:endParaRPr lang="es-ES" sz="6600" b="1" cap="none" spc="0" dirty="0">
              <a:ln w="22225">
                <a:solidFill>
                  <a:schemeClr val="tx1">
                    <a:lumMod val="95000"/>
                    <a:lumOff val="5000"/>
                  </a:schemeClr>
                </a:solidFill>
                <a:prstDash val="solid"/>
              </a:ln>
              <a:solidFill>
                <a:srgbClr val="FF0000"/>
              </a:solidFill>
              <a:effectLst/>
            </a:endParaRPr>
          </a:p>
        </p:txBody>
      </p:sp>
      <p:sp>
        <p:nvSpPr>
          <p:cNvPr id="7" name="Rectángulo 6"/>
          <p:cNvSpPr/>
          <p:nvPr/>
        </p:nvSpPr>
        <p:spPr>
          <a:xfrm>
            <a:off x="1958817" y="1329677"/>
            <a:ext cx="8375074" cy="1077218"/>
          </a:xfrm>
          <a:prstGeom prst="rect">
            <a:avLst/>
          </a:prstGeom>
          <a:noFill/>
        </p:spPr>
        <p:txBody>
          <a:bodyPr wrap="square" lIns="91440" tIns="45720" rIns="91440" bIns="45720">
            <a:spAutoFit/>
          </a:bodyPr>
          <a:lstStyle/>
          <a:p>
            <a:pPr algn="ctr"/>
            <a:r>
              <a:rPr lang="es-ES_tradnl" sz="3200" b="1" dirty="0" smtClean="0">
                <a:ln w="3175">
                  <a:solidFill>
                    <a:schemeClr val="tx1"/>
                  </a:solidFill>
                  <a:prstDash val="solid"/>
                </a:ln>
                <a:solidFill>
                  <a:schemeClr val="accent4"/>
                </a:solidFill>
              </a:rPr>
              <a:t>10 de marzo a partir de las 10:00 horas</a:t>
            </a:r>
          </a:p>
          <a:p>
            <a:pPr algn="ctr"/>
            <a:r>
              <a:rPr lang="es-ES_tradnl" sz="3200" b="1" cap="none" spc="0" dirty="0" smtClean="0">
                <a:ln w="3175">
                  <a:solidFill>
                    <a:schemeClr val="tx1"/>
                  </a:solidFill>
                  <a:prstDash val="solid"/>
                </a:ln>
                <a:solidFill>
                  <a:schemeClr val="accent4"/>
                </a:solidFill>
                <a:effectLst/>
              </a:rPr>
              <a:t>Carretera de Fuensanta. </a:t>
            </a:r>
            <a:r>
              <a:rPr lang="es-ES_tradnl" sz="3200" b="1" dirty="0" smtClean="0">
                <a:ln w="3175">
                  <a:solidFill>
                    <a:schemeClr val="tx1"/>
                  </a:solidFill>
                  <a:prstDash val="solid"/>
                </a:ln>
                <a:solidFill>
                  <a:schemeClr val="accent4"/>
                </a:solidFill>
              </a:rPr>
              <a:t>Frente al lavadero</a:t>
            </a:r>
            <a:endParaRPr lang="es-ES" sz="3200" b="1" cap="none" spc="0" dirty="0">
              <a:ln w="3175">
                <a:solidFill>
                  <a:schemeClr val="tx1"/>
                </a:solidFill>
                <a:prstDash val="solid"/>
              </a:ln>
              <a:solidFill>
                <a:schemeClr val="accent4"/>
              </a:solidFill>
              <a:effectLst/>
            </a:endParaRPr>
          </a:p>
        </p:txBody>
      </p:sp>
      <p:sp>
        <p:nvSpPr>
          <p:cNvPr id="12" name="11 CuadroTexto"/>
          <p:cNvSpPr txBox="1"/>
          <p:nvPr/>
        </p:nvSpPr>
        <p:spPr>
          <a:xfrm>
            <a:off x="-37506" y="5686591"/>
            <a:ext cx="12320609" cy="1200329"/>
          </a:xfrm>
          <a:prstGeom prst="rect">
            <a:avLst/>
          </a:prstGeom>
          <a:solidFill>
            <a:srgbClr val="92D050">
              <a:alpha val="61176"/>
            </a:srgbClr>
          </a:solidFill>
        </p:spPr>
        <p:txBody>
          <a:bodyPr wrap="square" rtlCol="0">
            <a:spAutoFit/>
          </a:bodyPr>
          <a:lstStyle/>
          <a:p>
            <a:endParaRPr lang="es-ES" dirty="0" smtClean="0"/>
          </a:p>
          <a:p>
            <a:endParaRPr lang="es-ES" dirty="0"/>
          </a:p>
          <a:p>
            <a:endParaRPr lang="es-ES" dirty="0" smtClean="0"/>
          </a:p>
          <a:p>
            <a:endParaRPr lang="es-ES" dirty="0"/>
          </a:p>
        </p:txBody>
      </p:sp>
      <p:sp>
        <p:nvSpPr>
          <p:cNvPr id="9" name="CuadroTexto 8"/>
          <p:cNvSpPr txBox="1"/>
          <p:nvPr/>
        </p:nvSpPr>
        <p:spPr>
          <a:xfrm>
            <a:off x="9604" y="5621096"/>
            <a:ext cx="5154823" cy="646331"/>
          </a:xfrm>
          <a:prstGeom prst="rect">
            <a:avLst/>
          </a:prstGeom>
          <a:noFill/>
        </p:spPr>
        <p:txBody>
          <a:bodyPr wrap="square" rtlCol="0">
            <a:spAutoFit/>
          </a:bodyPr>
          <a:lstStyle/>
          <a:p>
            <a:r>
              <a:rPr lang="es-ES_tradnl" b="1" dirty="0" smtClean="0">
                <a:latin typeface="Harrington" panose="04040505050A02020702" pitchFamily="82" charset="0"/>
              </a:rPr>
              <a:t>Organiza</a:t>
            </a:r>
            <a:r>
              <a:rPr lang="es-ES_tradnl" b="1" dirty="0">
                <a:latin typeface="Harrington" panose="04040505050A02020702" pitchFamily="82" charset="0"/>
              </a:rPr>
              <a:t>: Excmo. Ayuntamiento de Martos. </a:t>
            </a:r>
          </a:p>
          <a:p>
            <a:r>
              <a:rPr lang="es-ES_tradnl" dirty="0" smtClean="0"/>
              <a:t> </a:t>
            </a:r>
            <a:endParaRPr lang="es-ES" dirty="0"/>
          </a:p>
        </p:txBody>
      </p:sp>
      <p:sp>
        <p:nvSpPr>
          <p:cNvPr id="10" name="CuadroTexto 9"/>
          <p:cNvSpPr txBox="1"/>
          <p:nvPr/>
        </p:nvSpPr>
        <p:spPr>
          <a:xfrm>
            <a:off x="39768" y="5875567"/>
            <a:ext cx="7352706" cy="307777"/>
          </a:xfrm>
          <a:prstGeom prst="rect">
            <a:avLst/>
          </a:prstGeom>
          <a:noFill/>
        </p:spPr>
        <p:txBody>
          <a:bodyPr wrap="square" rtlCol="0">
            <a:spAutoFit/>
          </a:bodyPr>
          <a:lstStyle/>
          <a:p>
            <a:r>
              <a:rPr lang="es-ES_tradnl" sz="1400" b="1" dirty="0" smtClean="0">
                <a:latin typeface="Harrington" panose="04040505050A02020702" pitchFamily="82" charset="0"/>
              </a:rPr>
              <a:t>Concejalías de Educación ,Deportes y Salud, CIM</a:t>
            </a:r>
          </a:p>
        </p:txBody>
      </p:sp>
      <p:sp>
        <p:nvSpPr>
          <p:cNvPr id="11" name="CuadroTexto 10"/>
          <p:cNvSpPr txBox="1"/>
          <p:nvPr/>
        </p:nvSpPr>
        <p:spPr>
          <a:xfrm>
            <a:off x="5949273" y="5661939"/>
            <a:ext cx="3293572" cy="367712"/>
          </a:xfrm>
          <a:prstGeom prst="rect">
            <a:avLst/>
          </a:prstGeom>
          <a:noFill/>
        </p:spPr>
        <p:txBody>
          <a:bodyPr wrap="square" rtlCol="0">
            <a:spAutoFit/>
          </a:bodyPr>
          <a:lstStyle/>
          <a:p>
            <a:r>
              <a:rPr lang="es-ES_tradnl" b="1" dirty="0" smtClean="0">
                <a:latin typeface="Harrington" panose="04040505050A02020702" pitchFamily="82" charset="0"/>
              </a:rPr>
              <a:t>Colaboran:</a:t>
            </a:r>
            <a:r>
              <a:rPr lang="es-ES_tradnl" dirty="0" smtClean="0"/>
              <a:t> </a:t>
            </a:r>
            <a:endParaRPr lang="es-ES" dirty="0"/>
          </a:p>
        </p:txBody>
      </p:sp>
      <p:pic>
        <p:nvPicPr>
          <p:cNvPr id="6" name="Imagen 5"/>
          <p:cNvPicPr>
            <a:picLocks noChangeAspect="1"/>
          </p:cNvPicPr>
          <p:nvPr/>
        </p:nvPicPr>
        <p:blipFill>
          <a:blip r:embed="rId3"/>
          <a:stretch>
            <a:fillRect/>
          </a:stretch>
        </p:blipFill>
        <p:spPr>
          <a:xfrm>
            <a:off x="9832832" y="5865497"/>
            <a:ext cx="875415" cy="773622"/>
          </a:xfrm>
          <a:prstGeom prst="rect">
            <a:avLst/>
          </a:prstGeom>
        </p:spPr>
      </p:pic>
      <p:pic>
        <p:nvPicPr>
          <p:cNvPr id="16" name="Imagen 15"/>
          <p:cNvPicPr>
            <a:picLocks noChangeAspect="1"/>
          </p:cNvPicPr>
          <p:nvPr/>
        </p:nvPicPr>
        <p:blipFill>
          <a:blip r:embed="rId4"/>
          <a:stretch>
            <a:fillRect/>
          </a:stretch>
        </p:blipFill>
        <p:spPr>
          <a:xfrm>
            <a:off x="11075832" y="5865415"/>
            <a:ext cx="888936" cy="773704"/>
          </a:xfrm>
          <a:prstGeom prst="rect">
            <a:avLst/>
          </a:prstGeom>
        </p:spPr>
      </p:pic>
      <p:pic>
        <p:nvPicPr>
          <p:cNvPr id="8" name="Imagen 7"/>
          <p:cNvPicPr>
            <a:picLocks noChangeAspect="1"/>
          </p:cNvPicPr>
          <p:nvPr/>
        </p:nvPicPr>
        <p:blipFill>
          <a:blip r:embed="rId5"/>
          <a:stretch>
            <a:fillRect/>
          </a:stretch>
        </p:blipFill>
        <p:spPr>
          <a:xfrm>
            <a:off x="202416" y="6060700"/>
            <a:ext cx="2181745" cy="789448"/>
          </a:xfrm>
          <a:prstGeom prst="rect">
            <a:avLst/>
          </a:prstGeom>
        </p:spPr>
      </p:pic>
      <p:pic>
        <p:nvPicPr>
          <p:cNvPr id="17" name="16 Imagen"/>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5972" y="5972798"/>
            <a:ext cx="1319962" cy="990410"/>
          </a:xfrm>
          <a:prstGeom prst="rect">
            <a:avLst/>
          </a:prstGeom>
        </p:spPr>
      </p:pic>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6650" y="6176311"/>
            <a:ext cx="1032362" cy="5582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2798" y="6155631"/>
            <a:ext cx="2258886" cy="455868"/>
          </a:xfrm>
          <a:prstGeom prst="rect">
            <a:avLst/>
          </a:prstGeom>
        </p:spPr>
      </p:pic>
      <p:pic>
        <p:nvPicPr>
          <p:cNvPr id="20" name="Imagen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04724" y="5895937"/>
            <a:ext cx="961180" cy="730841"/>
          </a:xfrm>
          <a:prstGeom prst="rect">
            <a:avLst/>
          </a:prstGeom>
        </p:spPr>
      </p:pic>
      <p:sp>
        <p:nvSpPr>
          <p:cNvPr id="21" name="CuadroTexto 20"/>
          <p:cNvSpPr txBox="1"/>
          <p:nvPr/>
        </p:nvSpPr>
        <p:spPr>
          <a:xfrm>
            <a:off x="2384161" y="747681"/>
            <a:ext cx="7181743" cy="707886"/>
          </a:xfrm>
          <a:prstGeom prst="rect">
            <a:avLst/>
          </a:prstGeom>
          <a:noFill/>
        </p:spPr>
        <p:txBody>
          <a:bodyPr wrap="square" rtlCol="0">
            <a:spAutoFit/>
          </a:bodyPr>
          <a:lstStyle/>
          <a:p>
            <a:pPr algn="ctr"/>
            <a:r>
              <a:rPr lang="es-ES" sz="4000" b="1" i="1" dirty="0" smtClean="0">
                <a:ln w="22225">
                  <a:solidFill>
                    <a:schemeClr val="tx1"/>
                  </a:solidFill>
                  <a:prstDash val="solid"/>
                </a:ln>
                <a:solidFill>
                  <a:srgbClr val="7030A0"/>
                </a:solidFill>
              </a:rPr>
              <a:t>“correr sin miedo”</a:t>
            </a:r>
            <a:endParaRPr lang="es-ES" sz="4000" b="1" i="1" dirty="0">
              <a:ln w="22225">
                <a:solidFill>
                  <a:schemeClr val="tx1"/>
                </a:solidFill>
                <a:prstDash val="solid"/>
              </a:ln>
              <a:solidFill>
                <a:srgbClr val="7030A0"/>
              </a:solidFill>
            </a:endParaRPr>
          </a:p>
        </p:txBody>
      </p:sp>
    </p:spTree>
    <p:extLst>
      <p:ext uri="{BB962C8B-B14F-4D97-AF65-F5344CB8AC3E}">
        <p14:creationId xmlns:p14="http://schemas.microsoft.com/office/powerpoint/2010/main" val="4122259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288152456"/>
              </p:ext>
            </p:extLst>
          </p:nvPr>
        </p:nvGraphicFramePr>
        <p:xfrm>
          <a:off x="973775" y="1825625"/>
          <a:ext cx="4904510" cy="2966720"/>
        </p:xfrm>
        <a:graphic>
          <a:graphicData uri="http://schemas.openxmlformats.org/drawingml/2006/table">
            <a:tbl>
              <a:tblPr firstRow="1" bandRow="1">
                <a:tableStyleId>{5C22544A-7EE6-4342-B048-85BDC9FD1C3A}</a:tableStyleId>
              </a:tblPr>
              <a:tblGrid>
                <a:gridCol w="980902"/>
                <a:gridCol w="980902"/>
                <a:gridCol w="980902"/>
                <a:gridCol w="980902"/>
                <a:gridCol w="980902"/>
              </a:tblGrid>
              <a:tr h="370840">
                <a:tc>
                  <a:txBody>
                    <a:bodyPr/>
                    <a:lstStyle/>
                    <a:p>
                      <a:endParaRPr lang="es-ES" dirty="0"/>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r>
              <a:tr h="370840">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r>
              <a:tr h="370840">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r>
              <a:tr h="370840">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r>
              <a:tr h="370840">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r>
              <a:tr h="370840">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r>
              <a:tr h="370840">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r>
              <a:tr h="370840">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dirty="0"/>
                    </a:p>
                  </a:txBody>
                  <a:tcPr/>
                </a:tc>
              </a:tr>
            </a:tbl>
          </a:graphicData>
        </a:graphic>
      </p:graphicFrame>
      <p:pic>
        <p:nvPicPr>
          <p:cNvPr id="4" name="Imagen 3"/>
          <p:cNvPicPr>
            <a:picLocks noChangeAspect="1"/>
          </p:cNvPicPr>
          <p:nvPr/>
        </p:nvPicPr>
        <p:blipFill>
          <a:blip r:embed="rId2"/>
          <a:stretch>
            <a:fillRect/>
          </a:stretch>
        </p:blipFill>
        <p:spPr>
          <a:xfrm>
            <a:off x="0" y="6874"/>
            <a:ext cx="12193057" cy="6876884"/>
          </a:xfrm>
          <a:prstGeom prst="rect">
            <a:avLst/>
          </a:prstGeom>
        </p:spPr>
      </p:pic>
      <p:sp>
        <p:nvSpPr>
          <p:cNvPr id="5" name="Rectángulo 4"/>
          <p:cNvSpPr/>
          <p:nvPr/>
        </p:nvSpPr>
        <p:spPr>
          <a:xfrm>
            <a:off x="605641" y="-183144"/>
            <a:ext cx="10925298" cy="1015663"/>
          </a:xfrm>
          <a:prstGeom prst="rect">
            <a:avLst/>
          </a:prstGeom>
          <a:noFill/>
        </p:spPr>
        <p:txBody>
          <a:bodyPr wrap="square" lIns="91440" tIns="45720" rIns="91440" bIns="45720">
            <a:spAutoFit/>
          </a:bodyPr>
          <a:lstStyle/>
          <a:p>
            <a:pPr algn="ctr"/>
            <a:r>
              <a:rPr lang="es-ES_tradnl" sz="6000" b="1" dirty="0" smtClean="0">
                <a:ln w="22225">
                  <a:solidFill>
                    <a:schemeClr val="accent2"/>
                  </a:solidFill>
                  <a:prstDash val="solid"/>
                </a:ln>
                <a:solidFill>
                  <a:schemeClr val="accent2">
                    <a:lumMod val="40000"/>
                    <a:lumOff val="60000"/>
                  </a:schemeClr>
                </a:solidFill>
              </a:rPr>
              <a:t>IV CROSS ESCOLAR DE MARTOS</a:t>
            </a:r>
            <a:endParaRPr lang="es-ES" sz="6000" b="1" cap="none" spc="0" dirty="0">
              <a:ln w="22225">
                <a:solidFill>
                  <a:schemeClr val="accent2"/>
                </a:solidFill>
                <a:prstDash val="solid"/>
              </a:ln>
              <a:solidFill>
                <a:schemeClr val="accent2">
                  <a:lumMod val="40000"/>
                  <a:lumOff val="60000"/>
                </a:schemeClr>
              </a:solidFill>
              <a:effectLst/>
            </a:endParaRPr>
          </a:p>
        </p:txBody>
      </p:sp>
      <p:sp>
        <p:nvSpPr>
          <p:cNvPr id="6" name="Rectángulo redondeado 5"/>
          <p:cNvSpPr/>
          <p:nvPr/>
        </p:nvSpPr>
        <p:spPr>
          <a:xfrm>
            <a:off x="427512" y="1573973"/>
            <a:ext cx="6552837" cy="467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chemeClr val="tx1"/>
              </a:solidFill>
              <a:latin typeface="Aharoni" panose="02010803020104030203" pitchFamily="2" charset="-79"/>
              <a:cs typeface="Aharoni" panose="02010803020104030203" pitchFamily="2" charset="-79"/>
            </a:endParaRPr>
          </a:p>
        </p:txBody>
      </p:sp>
      <p:graphicFrame>
        <p:nvGraphicFramePr>
          <p:cNvPr id="8" name="Tabla 7"/>
          <p:cNvGraphicFramePr>
            <a:graphicFrameLocks noGrp="1"/>
          </p:cNvGraphicFramePr>
          <p:nvPr>
            <p:extLst>
              <p:ext uri="{D42A27DB-BD31-4B8C-83A1-F6EECF244321}">
                <p14:modId xmlns:p14="http://schemas.microsoft.com/office/powerpoint/2010/main" val="1208298264"/>
              </p:ext>
            </p:extLst>
          </p:nvPr>
        </p:nvGraphicFramePr>
        <p:xfrm>
          <a:off x="938274" y="1965306"/>
          <a:ext cx="5509490" cy="4221480"/>
        </p:xfrm>
        <a:graphic>
          <a:graphicData uri="http://schemas.openxmlformats.org/drawingml/2006/table">
            <a:tbl>
              <a:tblPr firstRow="1" bandRow="1">
                <a:tableStyleId>{5C22544A-7EE6-4342-B048-85BDC9FD1C3A}</a:tableStyleId>
              </a:tblPr>
              <a:tblGrid>
                <a:gridCol w="1471882"/>
                <a:gridCol w="1199407"/>
                <a:gridCol w="819398"/>
                <a:gridCol w="1116280"/>
                <a:gridCol w="902523"/>
              </a:tblGrid>
              <a:tr h="370840">
                <a:tc>
                  <a:txBody>
                    <a:bodyPr/>
                    <a:lstStyle/>
                    <a:p>
                      <a:pPr algn="ctr"/>
                      <a:r>
                        <a:rPr lang="es-ES_tradnl" dirty="0" smtClean="0"/>
                        <a:t>Categoría</a:t>
                      </a:r>
                      <a:endParaRPr lang="es-ES" dirty="0"/>
                    </a:p>
                  </a:txBody>
                  <a:tcPr/>
                </a:tc>
                <a:tc>
                  <a:txBody>
                    <a:bodyPr/>
                    <a:lstStyle/>
                    <a:p>
                      <a:pPr algn="ctr"/>
                      <a:r>
                        <a:rPr lang="es-ES_tradnl" dirty="0" smtClean="0"/>
                        <a:t>Distancia</a:t>
                      </a:r>
                    </a:p>
                    <a:p>
                      <a:pPr algn="ctr"/>
                      <a:r>
                        <a:rPr lang="es-ES_tradnl" dirty="0" err="1" smtClean="0"/>
                        <a:t>Masc</a:t>
                      </a:r>
                      <a:r>
                        <a:rPr lang="es-ES_tradnl" dirty="0" smtClean="0"/>
                        <a:t>. (m)</a:t>
                      </a:r>
                      <a:r>
                        <a:rPr lang="es-ES_tradnl" baseline="0" dirty="0" smtClean="0"/>
                        <a:t> </a:t>
                      </a:r>
                      <a:endParaRPr lang="es-ES" dirty="0"/>
                    </a:p>
                  </a:txBody>
                  <a:tcPr/>
                </a:tc>
                <a:tc>
                  <a:txBody>
                    <a:bodyPr/>
                    <a:lstStyle/>
                    <a:p>
                      <a:pPr algn="ctr"/>
                      <a:r>
                        <a:rPr lang="es-ES_tradnl" dirty="0" smtClean="0"/>
                        <a:t>Hora</a:t>
                      </a:r>
                    </a:p>
                    <a:p>
                      <a:pPr algn="ctr"/>
                      <a:r>
                        <a:rPr lang="es-ES_tradnl" dirty="0" smtClean="0"/>
                        <a:t>inicio</a:t>
                      </a:r>
                      <a:endParaRPr lang="es-ES" dirty="0"/>
                    </a:p>
                  </a:txBody>
                  <a:tcPr/>
                </a:tc>
                <a:tc>
                  <a:txBody>
                    <a:bodyPr/>
                    <a:lstStyle/>
                    <a:p>
                      <a:pPr algn="ctr"/>
                      <a:r>
                        <a:rPr lang="es-ES_tradnl" dirty="0" smtClean="0"/>
                        <a:t>Distancia </a:t>
                      </a:r>
                    </a:p>
                    <a:p>
                      <a:pPr algn="ctr"/>
                      <a:r>
                        <a:rPr lang="es-ES_tradnl" dirty="0" err="1" smtClean="0"/>
                        <a:t>Fem</a:t>
                      </a:r>
                      <a:r>
                        <a:rPr lang="es-ES_tradnl" dirty="0" smtClean="0"/>
                        <a:t>. (m)</a:t>
                      </a:r>
                      <a:endParaRPr lang="es-ES" dirty="0"/>
                    </a:p>
                  </a:txBody>
                  <a:tcPr/>
                </a:tc>
                <a:tc>
                  <a:txBody>
                    <a:bodyPr/>
                    <a:lstStyle/>
                    <a:p>
                      <a:pPr algn="ctr"/>
                      <a:r>
                        <a:rPr lang="es-ES_tradnl" dirty="0" smtClean="0"/>
                        <a:t>Hora inicio</a:t>
                      </a:r>
                      <a:endParaRPr lang="es-E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dirty="0" smtClean="0"/>
                        <a:t>INFANTIL</a:t>
                      </a:r>
                      <a:r>
                        <a:rPr lang="es-ES" sz="1200" baseline="0" dirty="0" smtClean="0"/>
                        <a:t> (2006/07)</a:t>
                      </a:r>
                      <a:endParaRPr lang="es-ES_tradnl" sz="1200" dirty="0" smtClean="0"/>
                    </a:p>
                  </a:txBody>
                  <a:tcPr/>
                </a:tc>
                <a:tc>
                  <a:txBody>
                    <a:bodyPr/>
                    <a:lstStyle/>
                    <a:p>
                      <a:pPr algn="ctr"/>
                      <a:r>
                        <a:rPr lang="es-ES_tradnl" sz="1200" dirty="0" smtClean="0"/>
                        <a:t>2.000</a:t>
                      </a:r>
                      <a:endParaRPr lang="es-ES" sz="1200" dirty="0"/>
                    </a:p>
                  </a:txBody>
                  <a:tcPr/>
                </a:tc>
                <a:tc>
                  <a:txBody>
                    <a:bodyPr/>
                    <a:lstStyle/>
                    <a:p>
                      <a:pPr algn="ctr"/>
                      <a:r>
                        <a:rPr lang="es-ES_tradnl" sz="1200" dirty="0" smtClean="0"/>
                        <a:t>10’00</a:t>
                      </a:r>
                      <a:endParaRPr lang="es-ES" sz="1200" dirty="0"/>
                    </a:p>
                  </a:txBody>
                  <a:tcPr/>
                </a:tc>
                <a:tc>
                  <a:txBody>
                    <a:bodyPr/>
                    <a:lstStyle/>
                    <a:p>
                      <a:pPr algn="ctr"/>
                      <a:r>
                        <a:rPr lang="es-ES_tradnl" sz="1200" dirty="0" smtClean="0"/>
                        <a:t>800</a:t>
                      </a:r>
                      <a:endParaRPr lang="es-ES" sz="1200" dirty="0"/>
                    </a:p>
                  </a:txBody>
                  <a:tcPr/>
                </a:tc>
                <a:tc>
                  <a:txBody>
                    <a:bodyPr/>
                    <a:lstStyle/>
                    <a:p>
                      <a:pPr algn="ctr"/>
                      <a:r>
                        <a:rPr lang="es-ES_tradnl" sz="1200" dirty="0" smtClean="0"/>
                        <a:t>10’20</a:t>
                      </a:r>
                      <a:endParaRPr lang="es-ES" sz="1200" dirty="0"/>
                    </a:p>
                  </a:txBody>
                  <a:tcPr/>
                </a:tc>
              </a:tr>
              <a:tr h="370840">
                <a:tc>
                  <a:txBody>
                    <a:bodyPr/>
                    <a:lstStyle/>
                    <a:p>
                      <a:pPr algn="ctr"/>
                      <a:r>
                        <a:rPr lang="es-ES_tradnl" sz="1200" dirty="0" smtClean="0"/>
                        <a:t>CADETE (2004/05)</a:t>
                      </a:r>
                      <a:endParaRPr lang="es-ES" sz="1200" dirty="0"/>
                    </a:p>
                  </a:txBody>
                  <a:tcPr/>
                </a:tc>
                <a:tc>
                  <a:txBody>
                    <a:bodyPr/>
                    <a:lstStyle/>
                    <a:p>
                      <a:pPr algn="ctr"/>
                      <a:r>
                        <a:rPr lang="es-ES_tradnl" sz="1200" dirty="0" smtClean="0"/>
                        <a:t>3.000</a:t>
                      </a:r>
                      <a:endParaRPr lang="es-ES" sz="1200" dirty="0"/>
                    </a:p>
                  </a:txBody>
                  <a:tcPr/>
                </a:tc>
                <a:tc>
                  <a:txBody>
                    <a:bodyPr/>
                    <a:lstStyle/>
                    <a:p>
                      <a:pPr algn="ctr"/>
                      <a:r>
                        <a:rPr lang="es-ES_tradnl" sz="1200" dirty="0" smtClean="0"/>
                        <a:t>10’30</a:t>
                      </a:r>
                      <a:endParaRPr lang="es-ES" sz="1200" dirty="0"/>
                    </a:p>
                  </a:txBody>
                  <a:tcPr/>
                </a:tc>
                <a:tc>
                  <a:txBody>
                    <a:bodyPr/>
                    <a:lstStyle/>
                    <a:p>
                      <a:pPr algn="ctr"/>
                      <a:r>
                        <a:rPr lang="es-ES_tradnl" sz="1200" dirty="0" smtClean="0"/>
                        <a:t>1.000</a:t>
                      </a:r>
                      <a:endParaRPr lang="es-ES" sz="1200" dirty="0"/>
                    </a:p>
                  </a:txBody>
                  <a:tcPr/>
                </a:tc>
                <a:tc>
                  <a:txBody>
                    <a:bodyPr/>
                    <a:lstStyle/>
                    <a:p>
                      <a:pPr algn="ctr"/>
                      <a:r>
                        <a:rPr lang="es-ES_tradnl" sz="1200" dirty="0" smtClean="0"/>
                        <a:t>10’50</a:t>
                      </a:r>
                      <a:endParaRPr lang="es-ES" sz="1200" dirty="0"/>
                    </a:p>
                  </a:txBody>
                  <a:tcPr/>
                </a:tc>
              </a:tr>
              <a:tr h="370840">
                <a:tc>
                  <a:txBody>
                    <a:bodyPr/>
                    <a:lstStyle/>
                    <a:p>
                      <a:pPr algn="ctr"/>
                      <a:r>
                        <a:rPr lang="es-ES_tradnl" sz="1200" dirty="0" smtClean="0"/>
                        <a:t>ALEVIN (2008/09) </a:t>
                      </a:r>
                      <a:endParaRPr lang="es-ES" sz="1200" dirty="0"/>
                    </a:p>
                  </a:txBody>
                  <a:tcPr/>
                </a:tc>
                <a:tc>
                  <a:txBody>
                    <a:bodyPr/>
                    <a:lstStyle/>
                    <a:p>
                      <a:pPr algn="ctr"/>
                      <a:r>
                        <a:rPr lang="es-ES_tradnl" sz="1200" dirty="0" smtClean="0"/>
                        <a:t>1.000</a:t>
                      </a:r>
                      <a:endParaRPr lang="es-ES" sz="1200" dirty="0"/>
                    </a:p>
                  </a:txBody>
                  <a:tcPr/>
                </a:tc>
                <a:tc>
                  <a:txBody>
                    <a:bodyPr/>
                    <a:lstStyle/>
                    <a:p>
                      <a:pPr algn="ctr"/>
                      <a:r>
                        <a:rPr lang="es-ES_tradnl" sz="1200" dirty="0" smtClean="0"/>
                        <a:t>11’00</a:t>
                      </a:r>
                      <a:endParaRPr lang="es-ES" sz="1200" dirty="0"/>
                    </a:p>
                  </a:txBody>
                  <a:tcPr/>
                </a:tc>
                <a:tc>
                  <a:txBody>
                    <a:bodyPr/>
                    <a:lstStyle/>
                    <a:p>
                      <a:pPr algn="ctr"/>
                      <a:r>
                        <a:rPr lang="es-ES_tradnl" sz="1200" dirty="0" smtClean="0"/>
                        <a:t>600</a:t>
                      </a:r>
                      <a:endParaRPr lang="es-ES" sz="1200" dirty="0"/>
                    </a:p>
                  </a:txBody>
                  <a:tcPr/>
                </a:tc>
                <a:tc>
                  <a:txBody>
                    <a:bodyPr/>
                    <a:lstStyle/>
                    <a:p>
                      <a:pPr algn="ctr"/>
                      <a:r>
                        <a:rPr lang="es-ES_tradnl" sz="1200" dirty="0" smtClean="0"/>
                        <a:t>11’10</a:t>
                      </a:r>
                      <a:endParaRPr lang="es-ES" sz="1200" dirty="0"/>
                    </a:p>
                  </a:txBody>
                  <a:tcPr/>
                </a:tc>
              </a:tr>
              <a:tr h="370840">
                <a:tc>
                  <a:txBody>
                    <a:bodyPr/>
                    <a:lstStyle/>
                    <a:p>
                      <a:pPr algn="ctr"/>
                      <a:r>
                        <a:rPr lang="es-ES_tradnl" sz="1200" dirty="0" smtClean="0"/>
                        <a:t>PREBENJAMIN</a:t>
                      </a:r>
                    </a:p>
                    <a:p>
                      <a:pPr algn="ctr"/>
                      <a:r>
                        <a:rPr lang="es-ES_tradnl" sz="1200" dirty="0" smtClean="0"/>
                        <a:t>(2012/13)</a:t>
                      </a:r>
                      <a:endParaRPr lang="es-ES" sz="1200" dirty="0"/>
                    </a:p>
                  </a:txBody>
                  <a:tcPr/>
                </a:tc>
                <a:tc>
                  <a:txBody>
                    <a:bodyPr/>
                    <a:lstStyle/>
                    <a:p>
                      <a:pPr algn="ctr"/>
                      <a:r>
                        <a:rPr lang="es-ES_tradnl" sz="1200" dirty="0" smtClean="0"/>
                        <a:t>400</a:t>
                      </a:r>
                      <a:endParaRPr lang="es-ES" sz="1200" dirty="0"/>
                    </a:p>
                  </a:txBody>
                  <a:tcPr/>
                </a:tc>
                <a:tc>
                  <a:txBody>
                    <a:bodyPr/>
                    <a:lstStyle/>
                    <a:p>
                      <a:pPr algn="ctr"/>
                      <a:r>
                        <a:rPr lang="es-ES_tradnl" sz="1200" dirty="0" smtClean="0"/>
                        <a:t>11’20</a:t>
                      </a:r>
                      <a:endParaRPr lang="es-ES" sz="1200" dirty="0"/>
                    </a:p>
                  </a:txBody>
                  <a:tcPr/>
                </a:tc>
                <a:tc>
                  <a:txBody>
                    <a:bodyPr/>
                    <a:lstStyle/>
                    <a:p>
                      <a:pPr algn="ctr"/>
                      <a:r>
                        <a:rPr lang="es-ES_tradnl" sz="1200" dirty="0" smtClean="0"/>
                        <a:t>400</a:t>
                      </a:r>
                      <a:endParaRPr lang="es-ES" sz="1200" dirty="0"/>
                    </a:p>
                  </a:txBody>
                  <a:tcPr/>
                </a:tc>
                <a:tc>
                  <a:txBody>
                    <a:bodyPr/>
                    <a:lstStyle/>
                    <a:p>
                      <a:pPr algn="ctr"/>
                      <a:r>
                        <a:rPr lang="es-ES_tradnl" sz="1200" dirty="0" smtClean="0"/>
                        <a:t>11’30</a:t>
                      </a:r>
                      <a:endParaRPr lang="es-ES" sz="1200" dirty="0"/>
                    </a:p>
                  </a:txBody>
                  <a:tcPr/>
                </a:tc>
              </a:tr>
              <a:tr h="370840">
                <a:tc>
                  <a:txBody>
                    <a:bodyPr/>
                    <a:lstStyle/>
                    <a:p>
                      <a:pPr algn="ctr"/>
                      <a:r>
                        <a:rPr lang="es-ES_tradnl" sz="1200" dirty="0" smtClean="0"/>
                        <a:t>BENJAMIN (2010/11)</a:t>
                      </a:r>
                      <a:endParaRPr lang="es-ES" sz="1200" dirty="0"/>
                    </a:p>
                  </a:txBody>
                  <a:tcPr/>
                </a:tc>
                <a:tc>
                  <a:txBody>
                    <a:bodyPr/>
                    <a:lstStyle/>
                    <a:p>
                      <a:pPr algn="ctr"/>
                      <a:r>
                        <a:rPr lang="es-ES_tradnl" sz="1200" dirty="0" smtClean="0"/>
                        <a:t>600</a:t>
                      </a:r>
                      <a:endParaRPr lang="es-ES" sz="1200" dirty="0"/>
                    </a:p>
                  </a:txBody>
                  <a:tcPr/>
                </a:tc>
                <a:tc>
                  <a:txBody>
                    <a:bodyPr/>
                    <a:lstStyle/>
                    <a:p>
                      <a:pPr algn="ctr"/>
                      <a:r>
                        <a:rPr lang="es-ES_tradnl" sz="1200" smtClean="0"/>
                        <a:t>11’40</a:t>
                      </a:r>
                      <a:endParaRPr lang="es-ES" sz="1200" dirty="0"/>
                    </a:p>
                  </a:txBody>
                  <a:tcPr/>
                </a:tc>
                <a:tc>
                  <a:txBody>
                    <a:bodyPr/>
                    <a:lstStyle/>
                    <a:p>
                      <a:pPr algn="ctr"/>
                      <a:r>
                        <a:rPr lang="es-ES_tradnl" sz="1200" dirty="0" smtClean="0"/>
                        <a:t>500</a:t>
                      </a:r>
                      <a:endParaRPr lang="es-ES" sz="1200" dirty="0"/>
                    </a:p>
                  </a:txBody>
                  <a:tcPr/>
                </a:tc>
                <a:tc>
                  <a:txBody>
                    <a:bodyPr/>
                    <a:lstStyle/>
                    <a:p>
                      <a:pPr algn="ctr"/>
                      <a:r>
                        <a:rPr lang="es-ES_tradnl" sz="1200" dirty="0" smtClean="0"/>
                        <a:t>11’50</a:t>
                      </a:r>
                      <a:endParaRPr lang="es-ES" sz="1200" dirty="0"/>
                    </a:p>
                  </a:txBody>
                  <a:tcPr/>
                </a:tc>
              </a:tr>
              <a:tr h="370840">
                <a:tc>
                  <a:txBody>
                    <a:bodyPr/>
                    <a:lstStyle/>
                    <a:p>
                      <a:pPr algn="ctr"/>
                      <a:r>
                        <a:rPr lang="es-ES_tradnl" sz="1200" dirty="0" smtClean="0"/>
                        <a:t>JUNIOR – JUVENIL </a:t>
                      </a:r>
                    </a:p>
                    <a:p>
                      <a:pPr algn="ctr"/>
                      <a:r>
                        <a:rPr lang="es-ES_tradnl" sz="1200" dirty="0" smtClean="0"/>
                        <a:t>(2000-2003)</a:t>
                      </a:r>
                      <a:endParaRPr lang="es-ES" sz="1200" dirty="0"/>
                    </a:p>
                  </a:txBody>
                  <a:tcPr/>
                </a:tc>
                <a:tc>
                  <a:txBody>
                    <a:bodyPr/>
                    <a:lstStyle/>
                    <a:p>
                      <a:pPr algn="ctr"/>
                      <a:r>
                        <a:rPr lang="es-ES_tradnl" sz="1200" dirty="0" smtClean="0"/>
                        <a:t>4.000</a:t>
                      </a:r>
                      <a:endParaRPr lang="es-ES" sz="1200" dirty="0"/>
                    </a:p>
                  </a:txBody>
                  <a:tcPr/>
                </a:tc>
                <a:tc>
                  <a:txBody>
                    <a:bodyPr/>
                    <a:lstStyle/>
                    <a:p>
                      <a:pPr algn="ctr"/>
                      <a:r>
                        <a:rPr lang="es-ES_tradnl" sz="1200" dirty="0" smtClean="0"/>
                        <a:t>12’00</a:t>
                      </a:r>
                      <a:endParaRPr lang="es-ES" sz="1200" dirty="0"/>
                    </a:p>
                  </a:txBody>
                  <a:tcPr/>
                </a:tc>
                <a:tc>
                  <a:txBody>
                    <a:bodyPr/>
                    <a:lstStyle/>
                    <a:p>
                      <a:pPr algn="ctr"/>
                      <a:r>
                        <a:rPr lang="es-ES_tradnl" sz="1200" dirty="0" smtClean="0"/>
                        <a:t>2.000</a:t>
                      </a:r>
                      <a:endParaRPr lang="es-ES" sz="1200" dirty="0"/>
                    </a:p>
                  </a:txBody>
                  <a:tcPr/>
                </a:tc>
                <a:tc>
                  <a:txBody>
                    <a:bodyPr/>
                    <a:lstStyle/>
                    <a:p>
                      <a:pPr algn="ctr"/>
                      <a:r>
                        <a:rPr lang="es-ES_tradnl" sz="1200" dirty="0" smtClean="0"/>
                        <a:t>12’20</a:t>
                      </a:r>
                      <a:endParaRPr lang="es-ES" sz="1200" dirty="0"/>
                    </a:p>
                  </a:txBody>
                  <a:tcPr/>
                </a:tc>
              </a:tr>
              <a:tr h="370840">
                <a:tc>
                  <a:txBody>
                    <a:bodyPr/>
                    <a:lstStyle/>
                    <a:p>
                      <a:pPr algn="ctr"/>
                      <a:r>
                        <a:rPr lang="es-ES_tradnl" sz="1200" dirty="0" smtClean="0"/>
                        <a:t>Profesorado-padres-madres-comunidad</a:t>
                      </a:r>
                      <a:r>
                        <a:rPr lang="es-ES_tradnl" sz="1200" baseline="0" dirty="0" smtClean="0"/>
                        <a:t> educativa</a:t>
                      </a:r>
                      <a:endParaRPr lang="es-ES" sz="1200" dirty="0"/>
                    </a:p>
                  </a:txBody>
                  <a:tcPr/>
                </a:tc>
                <a:tc>
                  <a:txBody>
                    <a:bodyPr/>
                    <a:lstStyle/>
                    <a:p>
                      <a:pPr algn="ctr"/>
                      <a:r>
                        <a:rPr lang="es-ES_tradnl" sz="1200" dirty="0" smtClean="0"/>
                        <a:t>4.000</a:t>
                      </a:r>
                      <a:endParaRPr lang="es-ES" sz="1200" dirty="0"/>
                    </a:p>
                  </a:txBody>
                  <a:tcPr/>
                </a:tc>
                <a:tc>
                  <a:txBody>
                    <a:bodyPr/>
                    <a:lstStyle/>
                    <a:p>
                      <a:pPr algn="ctr"/>
                      <a:r>
                        <a:rPr lang="es-ES_tradnl" sz="1200" dirty="0" smtClean="0"/>
                        <a:t>12’00</a:t>
                      </a:r>
                      <a:endParaRPr lang="es-ES" sz="1200" dirty="0"/>
                    </a:p>
                  </a:txBody>
                  <a:tcPr/>
                </a:tc>
                <a:tc>
                  <a:txBody>
                    <a:bodyPr/>
                    <a:lstStyle/>
                    <a:p>
                      <a:pPr algn="ctr"/>
                      <a:r>
                        <a:rPr lang="es-ES_tradnl" sz="1200" dirty="0" smtClean="0"/>
                        <a:t>2.000</a:t>
                      </a:r>
                      <a:endParaRPr lang="es-ES" sz="1200" dirty="0"/>
                    </a:p>
                  </a:txBody>
                  <a:tcPr/>
                </a:tc>
                <a:tc>
                  <a:txBody>
                    <a:bodyPr/>
                    <a:lstStyle/>
                    <a:p>
                      <a:pPr algn="ctr"/>
                      <a:r>
                        <a:rPr lang="es-ES_tradnl" sz="1200" dirty="0" smtClean="0"/>
                        <a:t>12’20</a:t>
                      </a:r>
                      <a:endParaRPr lang="es-ES" sz="1200" dirty="0"/>
                    </a:p>
                  </a:txBody>
                  <a:tcPr/>
                </a:tc>
              </a:tr>
              <a:tr h="370840">
                <a:tc>
                  <a:txBody>
                    <a:bodyPr/>
                    <a:lstStyle/>
                    <a:p>
                      <a:pPr algn="ctr"/>
                      <a:r>
                        <a:rPr lang="es-ES" sz="1200" dirty="0" smtClean="0"/>
                        <a:t>“Marcha por la igualdad”</a:t>
                      </a:r>
                      <a:endParaRPr lang="es-ES" sz="1200" dirty="0"/>
                    </a:p>
                  </a:txBody>
                  <a:tcPr/>
                </a:tc>
                <a:tc>
                  <a:txBody>
                    <a:bodyPr/>
                    <a:lstStyle/>
                    <a:p>
                      <a:pPr algn="ctr"/>
                      <a:r>
                        <a:rPr lang="es-ES" sz="1200" dirty="0" smtClean="0"/>
                        <a:t>Categoría única</a:t>
                      </a:r>
                      <a:endParaRPr lang="es-ES" sz="1200" dirty="0"/>
                    </a:p>
                  </a:txBody>
                  <a:tcPr/>
                </a:tc>
                <a:tc>
                  <a:txBody>
                    <a:bodyPr/>
                    <a:lstStyle/>
                    <a:p>
                      <a:pPr algn="ctr"/>
                      <a:r>
                        <a:rPr lang="es-ES" sz="1200" dirty="0" smtClean="0"/>
                        <a:t>12´20</a:t>
                      </a:r>
                      <a:endParaRPr lang="es-ES" sz="1200" dirty="0"/>
                    </a:p>
                  </a:txBody>
                  <a:tcPr/>
                </a:tc>
                <a:tc>
                  <a:txBody>
                    <a:bodyPr/>
                    <a:lstStyle/>
                    <a:p>
                      <a:pPr algn="ctr"/>
                      <a:r>
                        <a:rPr lang="es-ES" sz="1200" dirty="0" smtClean="0"/>
                        <a:t>1.000</a:t>
                      </a:r>
                      <a:endParaRPr lang="es-ES" sz="1200" dirty="0"/>
                    </a:p>
                  </a:txBody>
                  <a:tcPr/>
                </a:tc>
                <a:tc>
                  <a:txBody>
                    <a:bodyPr/>
                    <a:lstStyle/>
                    <a:p>
                      <a:pPr algn="ctr"/>
                      <a:endParaRPr lang="es-ES" sz="1200" dirty="0"/>
                    </a:p>
                  </a:txBody>
                  <a:tcPr/>
                </a:tc>
              </a:tr>
            </a:tbl>
          </a:graphicData>
        </a:graphic>
      </p:graphicFrame>
      <p:sp>
        <p:nvSpPr>
          <p:cNvPr id="9" name="CuadroTexto 8"/>
          <p:cNvSpPr txBox="1"/>
          <p:nvPr/>
        </p:nvSpPr>
        <p:spPr>
          <a:xfrm>
            <a:off x="1706452" y="1583095"/>
            <a:ext cx="3921619" cy="369332"/>
          </a:xfrm>
          <a:prstGeom prst="rect">
            <a:avLst/>
          </a:prstGeom>
          <a:noFill/>
        </p:spPr>
        <p:txBody>
          <a:bodyPr wrap="square" rtlCol="0">
            <a:spAutoFit/>
          </a:bodyPr>
          <a:lstStyle/>
          <a:p>
            <a:r>
              <a:rPr lang="es-ES_tradnl" b="1" dirty="0" smtClean="0">
                <a:solidFill>
                  <a:schemeClr val="accent2">
                    <a:lumMod val="75000"/>
                  </a:schemeClr>
                </a:solidFill>
                <a:latin typeface="Aharoni" panose="02010803020104030203" pitchFamily="2" charset="-79"/>
                <a:cs typeface="Aharoni" panose="02010803020104030203" pitchFamily="2" charset="-79"/>
              </a:rPr>
              <a:t>Categorías, distancias y horarios:</a:t>
            </a:r>
            <a:endParaRPr lang="es-ES" b="1" dirty="0">
              <a:solidFill>
                <a:schemeClr val="accent2">
                  <a:lumMod val="75000"/>
                </a:schemeClr>
              </a:solidFill>
              <a:latin typeface="Aharoni" panose="02010803020104030203" pitchFamily="2" charset="-79"/>
              <a:cs typeface="Aharoni" panose="02010803020104030203" pitchFamily="2" charset="-79"/>
            </a:endParaRPr>
          </a:p>
        </p:txBody>
      </p:sp>
      <p:sp>
        <p:nvSpPr>
          <p:cNvPr id="10" name="CuadroTexto 9"/>
          <p:cNvSpPr txBox="1"/>
          <p:nvPr/>
        </p:nvSpPr>
        <p:spPr>
          <a:xfrm>
            <a:off x="7374577" y="1572537"/>
            <a:ext cx="4488872" cy="4770537"/>
          </a:xfrm>
          <a:prstGeom prst="rect">
            <a:avLst/>
          </a:prstGeom>
          <a:noFill/>
        </p:spPr>
        <p:txBody>
          <a:bodyPr wrap="square" rtlCol="0">
            <a:spAutoFit/>
          </a:bodyPr>
          <a:lstStyle/>
          <a:p>
            <a:r>
              <a:rPr lang="es-ES_tradnl" b="1" dirty="0" smtClean="0">
                <a:solidFill>
                  <a:schemeClr val="accent2">
                    <a:lumMod val="75000"/>
                  </a:schemeClr>
                </a:solidFill>
                <a:latin typeface="Aharoni" panose="02010803020104030203" pitchFamily="2" charset="-79"/>
                <a:cs typeface="Aharoni" panose="02010803020104030203" pitchFamily="2" charset="-79"/>
              </a:rPr>
              <a:t>Inscripciones: </a:t>
            </a:r>
          </a:p>
          <a:p>
            <a:r>
              <a:rPr lang="es-ES_tradnl" b="1" dirty="0" smtClean="0">
                <a:solidFill>
                  <a:schemeClr val="accent2">
                    <a:lumMod val="75000"/>
                  </a:schemeClr>
                </a:solidFill>
                <a:latin typeface="Aharoni" panose="02010803020104030203" pitchFamily="2" charset="-79"/>
                <a:cs typeface="Aharoni" panose="02010803020104030203" pitchFamily="2" charset="-79"/>
              </a:rPr>
              <a:t>Hasta el jueves </a:t>
            </a:r>
            <a:r>
              <a:rPr lang="es-ES_tradnl" sz="2800" b="1" dirty="0">
                <a:solidFill>
                  <a:schemeClr val="accent2">
                    <a:lumMod val="75000"/>
                  </a:schemeClr>
                </a:solidFill>
                <a:latin typeface="Aharoni" panose="02010803020104030203" pitchFamily="2" charset="-79"/>
                <a:cs typeface="Aharoni" panose="02010803020104030203" pitchFamily="2" charset="-79"/>
              </a:rPr>
              <a:t>7</a:t>
            </a:r>
            <a:r>
              <a:rPr lang="es-ES_tradnl" b="1" dirty="0" smtClean="0">
                <a:solidFill>
                  <a:schemeClr val="accent2">
                    <a:lumMod val="75000"/>
                  </a:schemeClr>
                </a:solidFill>
                <a:latin typeface="Aharoni" panose="02010803020104030203" pitchFamily="2" charset="-79"/>
                <a:cs typeface="Aharoni" panose="02010803020104030203" pitchFamily="2" charset="-79"/>
              </a:rPr>
              <a:t> de marzo en los centros educativos </a:t>
            </a:r>
          </a:p>
          <a:p>
            <a:r>
              <a:rPr lang="es-ES_tradnl" b="1" dirty="0" smtClean="0">
                <a:solidFill>
                  <a:schemeClr val="accent2">
                    <a:lumMod val="75000"/>
                  </a:schemeClr>
                </a:solidFill>
                <a:latin typeface="Aharoni" panose="02010803020104030203" pitchFamily="2" charset="-79"/>
                <a:cs typeface="Aharoni" panose="02010803020104030203" pitchFamily="2" charset="-79"/>
              </a:rPr>
              <a:t>Hasta el viernes </a:t>
            </a:r>
            <a:r>
              <a:rPr lang="es-ES_tradnl" sz="2400" b="1" dirty="0" smtClean="0">
                <a:solidFill>
                  <a:schemeClr val="accent2">
                    <a:lumMod val="75000"/>
                  </a:schemeClr>
                </a:solidFill>
                <a:latin typeface="Aharoni" panose="02010803020104030203" pitchFamily="2" charset="-79"/>
                <a:cs typeface="Aharoni" panose="02010803020104030203" pitchFamily="2" charset="-79"/>
              </a:rPr>
              <a:t>8</a:t>
            </a:r>
            <a:r>
              <a:rPr lang="es-ES_tradnl" b="1" dirty="0" smtClean="0">
                <a:solidFill>
                  <a:schemeClr val="accent2">
                    <a:lumMod val="75000"/>
                  </a:schemeClr>
                </a:solidFill>
                <a:latin typeface="Aharoni" panose="02010803020104030203" pitchFamily="2" charset="-79"/>
                <a:cs typeface="Aharoni" panose="02010803020104030203" pitchFamily="2" charset="-79"/>
              </a:rPr>
              <a:t> de marzo en el pabellón de la Juventud y en el Centro Municipal de Información a la Mujer</a:t>
            </a:r>
          </a:p>
          <a:p>
            <a:endParaRPr lang="es-ES_tradnl" b="1" dirty="0">
              <a:solidFill>
                <a:schemeClr val="accent2">
                  <a:lumMod val="75000"/>
                </a:schemeClr>
              </a:solidFill>
              <a:latin typeface="Aharoni" panose="02010803020104030203" pitchFamily="2" charset="-79"/>
              <a:cs typeface="Aharoni" panose="02010803020104030203" pitchFamily="2" charset="-79"/>
            </a:endParaRPr>
          </a:p>
          <a:p>
            <a:endParaRPr lang="es-ES_tradnl" b="1" dirty="0">
              <a:solidFill>
                <a:schemeClr val="accent2">
                  <a:lumMod val="75000"/>
                </a:schemeClr>
              </a:solidFill>
              <a:latin typeface="Aharoni" panose="02010803020104030203" pitchFamily="2" charset="-79"/>
              <a:cs typeface="Aharoni" panose="02010803020104030203" pitchFamily="2" charset="-79"/>
            </a:endParaRPr>
          </a:p>
          <a:p>
            <a:r>
              <a:rPr lang="es-ES_tradnl" b="1" dirty="0" smtClean="0">
                <a:solidFill>
                  <a:schemeClr val="accent2">
                    <a:lumMod val="75000"/>
                  </a:schemeClr>
                </a:solidFill>
                <a:latin typeface="Aharoni" panose="02010803020104030203" pitchFamily="2" charset="-79"/>
                <a:cs typeface="Aharoni" panose="02010803020104030203" pitchFamily="2" charset="-79"/>
              </a:rPr>
              <a:t>Premios: </a:t>
            </a:r>
          </a:p>
          <a:p>
            <a:pPr marL="285750" indent="-285750">
              <a:buFont typeface="Arial" panose="020B0604020202020204" pitchFamily="34" charset="0"/>
              <a:buChar char="•"/>
            </a:pPr>
            <a:r>
              <a:rPr lang="es-ES_tradnl" b="1" dirty="0" smtClean="0">
                <a:solidFill>
                  <a:schemeClr val="accent2">
                    <a:lumMod val="75000"/>
                  </a:schemeClr>
                </a:solidFill>
                <a:latin typeface="Aharoni" panose="02010803020104030203" pitchFamily="2" charset="-79"/>
                <a:cs typeface="Aharoni" panose="02010803020104030203" pitchFamily="2" charset="-79"/>
              </a:rPr>
              <a:t>3 primeros/as corredores/as clasificados/as por categoría.</a:t>
            </a:r>
          </a:p>
          <a:p>
            <a:pPr marL="285750" indent="-285750">
              <a:buFont typeface="Arial" panose="020B0604020202020204" pitchFamily="34" charset="0"/>
              <a:buChar char="•"/>
            </a:pPr>
            <a:r>
              <a:rPr lang="es-ES_tradnl" b="1" dirty="0" smtClean="0">
                <a:solidFill>
                  <a:schemeClr val="accent2">
                    <a:lumMod val="75000"/>
                  </a:schemeClr>
                </a:solidFill>
                <a:latin typeface="Aharoni" panose="02010803020104030203" pitchFamily="2" charset="-79"/>
                <a:cs typeface="Aharoni" panose="02010803020104030203" pitchFamily="2" charset="-79"/>
              </a:rPr>
              <a:t>Primer centro en cada categoría (puntúan los/as 3 primeros/as atletas de cada centro).</a:t>
            </a:r>
          </a:p>
          <a:p>
            <a:pPr marL="285750" indent="-285750">
              <a:buFont typeface="Arial" panose="020B0604020202020204" pitchFamily="34" charset="0"/>
              <a:buChar char="•"/>
            </a:pPr>
            <a:r>
              <a:rPr lang="es-ES_tradnl" b="1" dirty="0" smtClean="0">
                <a:solidFill>
                  <a:schemeClr val="accent2">
                    <a:lumMod val="75000"/>
                  </a:schemeClr>
                </a:solidFill>
                <a:latin typeface="Aharoni" panose="02010803020104030203" pitchFamily="2" charset="-79"/>
                <a:cs typeface="Aharoni" panose="02010803020104030203" pitchFamily="2" charset="-79"/>
              </a:rPr>
              <a:t>Centro educativo de Primaria y Secundaria con más participación. </a:t>
            </a:r>
          </a:p>
        </p:txBody>
      </p:sp>
      <p:sp>
        <p:nvSpPr>
          <p:cNvPr id="11" name="CuadroTexto 10"/>
          <p:cNvSpPr txBox="1"/>
          <p:nvPr/>
        </p:nvSpPr>
        <p:spPr>
          <a:xfrm>
            <a:off x="427512" y="6264487"/>
            <a:ext cx="6804561" cy="523220"/>
          </a:xfrm>
          <a:prstGeom prst="rect">
            <a:avLst/>
          </a:prstGeom>
          <a:noFill/>
        </p:spPr>
        <p:txBody>
          <a:bodyPr wrap="square" rtlCol="0">
            <a:spAutoFit/>
          </a:bodyPr>
          <a:lstStyle/>
          <a:p>
            <a:r>
              <a:rPr lang="es-ES_tradnl" sz="1400" b="1" dirty="0" smtClean="0"/>
              <a:t>La organización puede adaptar los horarios al número de participantes</a:t>
            </a:r>
          </a:p>
          <a:p>
            <a:r>
              <a:rPr lang="es-ES_tradnl" sz="1400" b="1" dirty="0" smtClean="0"/>
              <a:t>Se recomienda estar en la zona de control al menos 15’ antes del inicio de cada prueba</a:t>
            </a:r>
            <a:endParaRPr lang="es-ES" sz="1400" b="1" dirty="0"/>
          </a:p>
        </p:txBody>
      </p:sp>
      <p:sp>
        <p:nvSpPr>
          <p:cNvPr id="12" name="Rectángulo 11"/>
          <p:cNvSpPr/>
          <p:nvPr/>
        </p:nvSpPr>
        <p:spPr>
          <a:xfrm>
            <a:off x="2086489" y="994644"/>
            <a:ext cx="7459286" cy="584775"/>
          </a:xfrm>
          <a:prstGeom prst="rect">
            <a:avLst/>
          </a:prstGeom>
          <a:noFill/>
        </p:spPr>
        <p:txBody>
          <a:bodyPr wrap="none" lIns="91440" tIns="45720" rIns="91440" bIns="45720">
            <a:spAutoFit/>
          </a:bodyPr>
          <a:lstStyle/>
          <a:p>
            <a:pPr algn="ctr"/>
            <a:r>
              <a:rPr lang="es-ES_tradnl" sz="3200" b="1" cap="none" spc="0" dirty="0" smtClean="0">
                <a:ln w="22225">
                  <a:solidFill>
                    <a:schemeClr val="accent2"/>
                  </a:solidFill>
                  <a:prstDash val="solid"/>
                </a:ln>
                <a:solidFill>
                  <a:schemeClr val="accent2">
                    <a:lumMod val="40000"/>
                    <a:lumOff val="60000"/>
                  </a:schemeClr>
                </a:solidFill>
                <a:effectLst/>
              </a:rPr>
              <a:t>Domingo 10 de marzo a partir de las 10’00 </a:t>
            </a:r>
            <a:endParaRPr lang="es-ES" sz="3200" b="1" cap="none" spc="0" dirty="0">
              <a:ln w="22225">
                <a:solidFill>
                  <a:schemeClr val="accent2"/>
                </a:solidFill>
                <a:prstDash val="solid"/>
              </a:ln>
              <a:solidFill>
                <a:schemeClr val="accent2">
                  <a:lumMod val="40000"/>
                  <a:lumOff val="60000"/>
                </a:schemeClr>
              </a:solidFill>
              <a:effectLst/>
            </a:endParaRPr>
          </a:p>
        </p:txBody>
      </p:sp>
      <p:sp>
        <p:nvSpPr>
          <p:cNvPr id="13" name="CuadroTexto 20"/>
          <p:cNvSpPr txBox="1"/>
          <p:nvPr/>
        </p:nvSpPr>
        <p:spPr>
          <a:xfrm>
            <a:off x="2384161" y="515859"/>
            <a:ext cx="7181743" cy="707886"/>
          </a:xfrm>
          <a:prstGeom prst="rect">
            <a:avLst/>
          </a:prstGeom>
          <a:noFill/>
        </p:spPr>
        <p:txBody>
          <a:bodyPr wrap="square" rtlCol="0">
            <a:spAutoFit/>
          </a:bodyPr>
          <a:lstStyle/>
          <a:p>
            <a:pPr algn="ctr"/>
            <a:r>
              <a:rPr lang="es-ES" sz="4000" b="1" i="1" dirty="0" smtClean="0">
                <a:ln w="22225">
                  <a:solidFill>
                    <a:schemeClr val="tx1"/>
                  </a:solidFill>
                  <a:prstDash val="solid"/>
                </a:ln>
                <a:solidFill>
                  <a:srgbClr val="7030A0"/>
                </a:solidFill>
              </a:rPr>
              <a:t>“correr sin miedo”</a:t>
            </a:r>
            <a:endParaRPr lang="es-ES" sz="4000" b="1" i="1" dirty="0">
              <a:ln w="22225">
                <a:solidFill>
                  <a:schemeClr val="tx1"/>
                </a:solidFill>
                <a:prstDash val="solid"/>
              </a:ln>
              <a:solidFill>
                <a:srgbClr val="7030A0"/>
              </a:solidFill>
            </a:endParaRPr>
          </a:p>
        </p:txBody>
      </p:sp>
    </p:spTree>
    <p:extLst>
      <p:ext uri="{BB962C8B-B14F-4D97-AF65-F5344CB8AC3E}">
        <p14:creationId xmlns:p14="http://schemas.microsoft.com/office/powerpoint/2010/main" val="546389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574909789"/>
              </p:ext>
            </p:extLst>
          </p:nvPr>
        </p:nvGraphicFramePr>
        <p:xfrm>
          <a:off x="838200" y="1825625"/>
          <a:ext cx="10515600" cy="1483360"/>
        </p:xfrm>
        <a:graphic>
          <a:graphicData uri="http://schemas.openxmlformats.org/drawingml/2006/table">
            <a:tbl>
              <a:tblPr firstRow="1" bandRow="1">
                <a:tableStyleId>{5C22544A-7EE6-4342-B048-85BDC9FD1C3A}</a:tableStyleId>
              </a:tblPr>
              <a:tblGrid>
                <a:gridCol w="5257800"/>
                <a:gridCol w="5257800"/>
              </a:tblGrid>
              <a:tr h="370840">
                <a:tc>
                  <a:txBody>
                    <a:bodyPr/>
                    <a:lstStyle/>
                    <a:p>
                      <a:endParaRPr lang="es-ES" dirty="0"/>
                    </a:p>
                  </a:txBody>
                  <a:tcPr/>
                </a:tc>
                <a:tc>
                  <a:txBody>
                    <a:bodyPr/>
                    <a:lstStyle/>
                    <a:p>
                      <a:endParaRPr lang="es-ES"/>
                    </a:p>
                  </a:txBody>
                  <a:tcPr/>
                </a:tc>
              </a:tr>
              <a:tr h="370840">
                <a:tc>
                  <a:txBody>
                    <a:bodyPr/>
                    <a:lstStyle/>
                    <a:p>
                      <a:endParaRPr lang="es-ES"/>
                    </a:p>
                  </a:txBody>
                  <a:tcPr/>
                </a:tc>
                <a:tc>
                  <a:txBody>
                    <a:bodyPr/>
                    <a:lstStyle/>
                    <a:p>
                      <a:endParaRPr lang="es-ES"/>
                    </a:p>
                  </a:txBody>
                  <a:tcPr/>
                </a:tc>
              </a:tr>
              <a:tr h="370840">
                <a:tc>
                  <a:txBody>
                    <a:bodyPr/>
                    <a:lstStyle/>
                    <a:p>
                      <a:endParaRPr lang="es-ES"/>
                    </a:p>
                  </a:txBody>
                  <a:tcPr/>
                </a:tc>
                <a:tc>
                  <a:txBody>
                    <a:bodyPr/>
                    <a:lstStyle/>
                    <a:p>
                      <a:endParaRPr lang="es-ES"/>
                    </a:p>
                  </a:txBody>
                  <a:tcPr/>
                </a:tc>
              </a:tr>
              <a:tr h="370840">
                <a:tc>
                  <a:txBody>
                    <a:bodyPr/>
                    <a:lstStyle/>
                    <a:p>
                      <a:endParaRPr lang="es-ES"/>
                    </a:p>
                  </a:txBody>
                  <a:tcPr/>
                </a:tc>
                <a:tc>
                  <a:txBody>
                    <a:bodyPr/>
                    <a:lstStyle/>
                    <a:p>
                      <a:endParaRPr lang="es-ES"/>
                    </a:p>
                  </a:txBody>
                  <a:tcPr/>
                </a:tc>
              </a:tr>
            </a:tbl>
          </a:graphicData>
        </a:graphic>
      </p:graphicFrame>
      <p:pic>
        <p:nvPicPr>
          <p:cNvPr id="4" name="Imagen 3"/>
          <p:cNvPicPr>
            <a:picLocks noChangeAspect="1"/>
          </p:cNvPicPr>
          <p:nvPr/>
        </p:nvPicPr>
        <p:blipFill>
          <a:blip r:embed="rId2"/>
          <a:stretch>
            <a:fillRect/>
          </a:stretch>
        </p:blipFill>
        <p:spPr>
          <a:xfrm>
            <a:off x="-529" y="-9442"/>
            <a:ext cx="12193057" cy="6876884"/>
          </a:xfrm>
          <a:prstGeom prst="rect">
            <a:avLst/>
          </a:prstGeom>
        </p:spPr>
      </p:pic>
      <p:sp>
        <p:nvSpPr>
          <p:cNvPr id="5" name="Rectángulo 4"/>
          <p:cNvSpPr/>
          <p:nvPr/>
        </p:nvSpPr>
        <p:spPr>
          <a:xfrm>
            <a:off x="605641" y="-2838"/>
            <a:ext cx="10925298" cy="1015663"/>
          </a:xfrm>
          <a:prstGeom prst="rect">
            <a:avLst/>
          </a:prstGeom>
          <a:noFill/>
        </p:spPr>
        <p:txBody>
          <a:bodyPr wrap="square" lIns="91440" tIns="45720" rIns="91440" bIns="45720">
            <a:spAutoFit/>
          </a:bodyPr>
          <a:lstStyle/>
          <a:p>
            <a:pPr algn="ctr"/>
            <a:r>
              <a:rPr lang="es-ES_tradnl" sz="6000" b="1" dirty="0" smtClean="0">
                <a:ln w="22225">
                  <a:solidFill>
                    <a:schemeClr val="accent2"/>
                  </a:solidFill>
                  <a:prstDash val="solid"/>
                </a:ln>
                <a:solidFill>
                  <a:schemeClr val="accent2">
                    <a:lumMod val="40000"/>
                    <a:lumOff val="60000"/>
                  </a:schemeClr>
                </a:solidFill>
              </a:rPr>
              <a:t>IV CROSS ESCOLAR DE MARTOS</a:t>
            </a:r>
            <a:endParaRPr lang="es-ES" sz="6000" b="1" cap="none" spc="0" dirty="0">
              <a:ln w="22225">
                <a:solidFill>
                  <a:schemeClr val="accent2"/>
                </a:solidFill>
                <a:prstDash val="solid"/>
              </a:ln>
              <a:solidFill>
                <a:schemeClr val="accent2">
                  <a:lumMod val="40000"/>
                  <a:lumOff val="60000"/>
                </a:schemeClr>
              </a:solidFill>
              <a:effectLst/>
            </a:endParaRPr>
          </a:p>
        </p:txBody>
      </p:sp>
      <p:sp>
        <p:nvSpPr>
          <p:cNvPr id="6" name="Rectángulo 5"/>
          <p:cNvSpPr/>
          <p:nvPr/>
        </p:nvSpPr>
        <p:spPr>
          <a:xfrm>
            <a:off x="2086488" y="1329498"/>
            <a:ext cx="7459286" cy="584775"/>
          </a:xfrm>
          <a:prstGeom prst="rect">
            <a:avLst/>
          </a:prstGeom>
          <a:noFill/>
        </p:spPr>
        <p:txBody>
          <a:bodyPr wrap="none" lIns="91440" tIns="45720" rIns="91440" bIns="45720">
            <a:spAutoFit/>
          </a:bodyPr>
          <a:lstStyle/>
          <a:p>
            <a:pPr algn="ctr"/>
            <a:r>
              <a:rPr lang="es-ES_tradnl" sz="3200" b="1" cap="none" spc="0" dirty="0" smtClean="0">
                <a:ln w="22225">
                  <a:solidFill>
                    <a:schemeClr val="accent2"/>
                  </a:solidFill>
                  <a:prstDash val="solid"/>
                </a:ln>
                <a:solidFill>
                  <a:schemeClr val="accent2">
                    <a:lumMod val="40000"/>
                    <a:lumOff val="60000"/>
                  </a:schemeClr>
                </a:solidFill>
                <a:effectLst/>
              </a:rPr>
              <a:t>Domingo 10 de marzo a partir de las 10’00 </a:t>
            </a:r>
            <a:endParaRPr lang="es-ES" sz="3200" b="1" cap="none" spc="0" dirty="0">
              <a:ln w="22225">
                <a:solidFill>
                  <a:schemeClr val="accent2"/>
                </a:solidFill>
                <a:prstDash val="solid"/>
              </a:ln>
              <a:solidFill>
                <a:schemeClr val="accent2">
                  <a:lumMod val="40000"/>
                  <a:lumOff val="60000"/>
                </a:schemeClr>
              </a:solidFill>
              <a:effectLst/>
            </a:endParaRPr>
          </a:p>
        </p:txBody>
      </p:sp>
      <p:graphicFrame>
        <p:nvGraphicFramePr>
          <p:cNvPr id="8" name="Tabla 7"/>
          <p:cNvGraphicFramePr>
            <a:graphicFrameLocks noGrp="1"/>
          </p:cNvGraphicFramePr>
          <p:nvPr>
            <p:extLst>
              <p:ext uri="{D42A27DB-BD31-4B8C-83A1-F6EECF244321}">
                <p14:modId xmlns:p14="http://schemas.microsoft.com/office/powerpoint/2010/main" val="2258697679"/>
              </p:ext>
            </p:extLst>
          </p:nvPr>
        </p:nvGraphicFramePr>
        <p:xfrm>
          <a:off x="838200" y="2162570"/>
          <a:ext cx="5418666" cy="3739469"/>
        </p:xfrm>
        <a:graphic>
          <a:graphicData uri="http://schemas.openxmlformats.org/drawingml/2006/table">
            <a:tbl>
              <a:tblPr firstRow="1" bandRow="1">
                <a:tableStyleId>{5C22544A-7EE6-4342-B048-85BDC9FD1C3A}</a:tableStyleId>
              </a:tblPr>
              <a:tblGrid>
                <a:gridCol w="2261260"/>
                <a:gridCol w="3157406"/>
              </a:tblGrid>
              <a:tr h="934867">
                <a:tc>
                  <a:txBody>
                    <a:bodyPr/>
                    <a:lstStyle/>
                    <a:p>
                      <a:r>
                        <a:rPr lang="es-ES_tradnl" dirty="0" smtClean="0"/>
                        <a:t>Nombre y apellidos: </a:t>
                      </a:r>
                      <a:endParaRPr lang="es-ES" dirty="0"/>
                    </a:p>
                  </a:txBody>
                  <a:tcPr/>
                </a:tc>
                <a:tc>
                  <a:txBody>
                    <a:bodyPr/>
                    <a:lstStyle/>
                    <a:p>
                      <a:endParaRPr lang="es-ES"/>
                    </a:p>
                  </a:txBody>
                  <a:tcPr/>
                </a:tc>
              </a:tr>
              <a:tr h="934867">
                <a:tc>
                  <a:txBody>
                    <a:bodyPr/>
                    <a:lstStyle/>
                    <a:p>
                      <a:r>
                        <a:rPr lang="es-ES_tradnl" dirty="0" smtClean="0"/>
                        <a:t>Fecha de Nacimiento:</a:t>
                      </a:r>
                      <a:endParaRPr lang="es-ES" dirty="0"/>
                    </a:p>
                  </a:txBody>
                  <a:tcPr/>
                </a:tc>
                <a:tc>
                  <a:txBody>
                    <a:bodyPr/>
                    <a:lstStyle/>
                    <a:p>
                      <a:endParaRPr lang="es-ES"/>
                    </a:p>
                  </a:txBody>
                  <a:tcPr/>
                </a:tc>
              </a:tr>
              <a:tr h="934867">
                <a:tc>
                  <a:txBody>
                    <a:bodyPr/>
                    <a:lstStyle/>
                    <a:p>
                      <a:r>
                        <a:rPr lang="es-ES_tradnl" dirty="0" smtClean="0"/>
                        <a:t>Centro educativo:</a:t>
                      </a:r>
                      <a:endParaRPr lang="es-ES" dirty="0"/>
                    </a:p>
                  </a:txBody>
                  <a:tcPr/>
                </a:tc>
                <a:tc>
                  <a:txBody>
                    <a:bodyPr/>
                    <a:lstStyle/>
                    <a:p>
                      <a:endParaRPr lang="es-ES"/>
                    </a:p>
                  </a:txBody>
                  <a:tcPr/>
                </a:tc>
              </a:tr>
              <a:tr h="467434">
                <a:tc rowSpan="2">
                  <a:txBody>
                    <a:bodyPr/>
                    <a:lstStyle/>
                    <a:p>
                      <a:r>
                        <a:rPr lang="es-ES_tradnl" dirty="0" smtClean="0"/>
                        <a:t>Teléfono</a:t>
                      </a:r>
                      <a:r>
                        <a:rPr lang="es-ES_tradnl" baseline="0" dirty="0" smtClean="0"/>
                        <a:t> de contacto</a:t>
                      </a:r>
                    </a:p>
                    <a:p>
                      <a:r>
                        <a:rPr lang="es-ES_tradnl" baseline="0" dirty="0" smtClean="0"/>
                        <a:t> y email</a:t>
                      </a:r>
                    </a:p>
                    <a:p>
                      <a:endParaRPr lang="es-ES" dirty="0"/>
                    </a:p>
                  </a:txBody>
                  <a:tcPr/>
                </a:tc>
                <a:tc>
                  <a:txBody>
                    <a:bodyPr/>
                    <a:lstStyle/>
                    <a:p>
                      <a:endParaRPr lang="es-ES" dirty="0"/>
                    </a:p>
                  </a:txBody>
                  <a:tcPr/>
                </a:tc>
              </a:tr>
              <a:tr h="467434">
                <a:tc vMerge="1">
                  <a:txBody>
                    <a:bodyPr/>
                    <a:lstStyle/>
                    <a:p>
                      <a:endParaRPr lang="es-ES"/>
                    </a:p>
                  </a:txBody>
                  <a:tcPr/>
                </a:tc>
                <a:tc>
                  <a:txBody>
                    <a:bodyPr/>
                    <a:lstStyle/>
                    <a:p>
                      <a:endParaRPr lang="es-ES" dirty="0"/>
                    </a:p>
                  </a:txBody>
                  <a:tcPr/>
                </a:tc>
              </a:tr>
            </a:tbl>
          </a:graphicData>
        </a:graphic>
      </p:graphicFrame>
      <p:sp>
        <p:nvSpPr>
          <p:cNvPr id="9" name="CuadroTexto 8"/>
          <p:cNvSpPr txBox="1"/>
          <p:nvPr/>
        </p:nvSpPr>
        <p:spPr>
          <a:xfrm>
            <a:off x="6982691" y="2162570"/>
            <a:ext cx="4678878" cy="5201424"/>
          </a:xfrm>
          <a:prstGeom prst="rect">
            <a:avLst/>
          </a:prstGeom>
          <a:noFill/>
        </p:spPr>
        <p:txBody>
          <a:bodyPr wrap="square" rtlCol="0">
            <a:spAutoFit/>
          </a:bodyPr>
          <a:lstStyle/>
          <a:p>
            <a:r>
              <a:rPr lang="es-ES_tradnl" dirty="0" smtClean="0"/>
              <a:t>Autorización del padre, madre o representante legal. </a:t>
            </a:r>
          </a:p>
          <a:p>
            <a:endParaRPr lang="es-ES_tradnl" dirty="0"/>
          </a:p>
          <a:p>
            <a:pPr algn="just"/>
            <a:r>
              <a:rPr lang="es-ES_tradnl" sz="1400" dirty="0" smtClean="0"/>
              <a:t>D._____________________________________</a:t>
            </a:r>
          </a:p>
          <a:p>
            <a:pPr algn="just"/>
            <a:r>
              <a:rPr lang="es-ES_tradnl" sz="1400" dirty="0" smtClean="0"/>
              <a:t>Con D.N.I.____________ y padre, madre o representante legal del menor cuyos datos se expresan en el cuadro adjunto autoriza a participar en la actividad y especialidad que se solicita y DECLARO que se encuentra en las debidas condiciones para el desarrollo de la actividad. </a:t>
            </a:r>
          </a:p>
          <a:p>
            <a:endParaRPr lang="es-ES_tradnl" sz="1400" dirty="0"/>
          </a:p>
          <a:p>
            <a:r>
              <a:rPr lang="es-ES_tradnl" sz="1400" dirty="0" err="1" smtClean="0"/>
              <a:t>Fdo</a:t>
            </a:r>
            <a:r>
              <a:rPr lang="es-ES_tradnl" sz="1400" dirty="0" smtClean="0"/>
              <a:t>: padre madre o tutor:</a:t>
            </a:r>
          </a:p>
          <a:p>
            <a:endParaRPr lang="es-ES_tradnl" sz="1400" dirty="0"/>
          </a:p>
          <a:p>
            <a:endParaRPr lang="es-ES_tradnl" sz="1400" dirty="0" smtClean="0"/>
          </a:p>
          <a:p>
            <a:pPr algn="just" fontAlgn="base"/>
            <a:r>
              <a:rPr lang="es-ES" sz="800" dirty="0"/>
              <a:t>De acuerdo con lo establecido en la Ley Orgánica 15/1999 de Protección de Datos de Carácter Personal, le informamos que los datos personales que usted nos facilite, serán tratados  en nuestros ficheros con la finalidad de "gestión concejalía de deportes y portal web".</a:t>
            </a:r>
          </a:p>
          <a:p>
            <a:pPr algn="just" fontAlgn="base"/>
            <a:r>
              <a:rPr lang="es-ES_tradnl" sz="800" dirty="0"/>
              <a:t>Usted consiente expresamente a que  usemos las imágenes o videos de las actividades para nuestras publicaciones en formato papel o digital. En el caso de menores de edad la firma del padre, madre o tutor autoriza.</a:t>
            </a:r>
            <a:endParaRPr lang="es-ES" sz="800" dirty="0"/>
          </a:p>
          <a:p>
            <a:pPr algn="just" fontAlgn="base"/>
            <a:r>
              <a:rPr lang="es-ES_tradnl" sz="800" dirty="0"/>
              <a:t>El consentimiento se entenderá prestado en tanto no comunique por escrito la revocación del mismo.</a:t>
            </a:r>
            <a:endParaRPr lang="es-ES" sz="800" dirty="0"/>
          </a:p>
          <a:p>
            <a:pPr algn="just" fontAlgn="base"/>
            <a:r>
              <a:rPr lang="es-ES_tradnl" sz="800" dirty="0"/>
              <a:t>El titular de los datos se compromete a comunicar por escrito a Ayuntamiento de Martos cualquier modificación que se produzca en los datos aportados.</a:t>
            </a:r>
            <a:endParaRPr lang="es-ES" sz="800" dirty="0"/>
          </a:p>
          <a:p>
            <a:pPr algn="just" fontAlgn="base"/>
            <a:r>
              <a:rPr lang="es-ES_tradnl" sz="800" dirty="0"/>
              <a:t>Vd. Podrá en cualquier momento ejercer el derecho de acceso, rectificación, cancelación y oposición en los términos establecidos en la Ley Orgánica 15/1999 ante el responsable del fichero, en el Registro Municipal del  Excmo. Ayuntamiento de Martos, Plaza de la Constitución, 1.- 23600  Martos, (Jaén).</a:t>
            </a:r>
            <a:endParaRPr lang="es-ES" sz="800" dirty="0"/>
          </a:p>
          <a:p>
            <a:endParaRPr lang="es-ES_tradnl" sz="1400" dirty="0"/>
          </a:p>
          <a:p>
            <a:endParaRPr lang="es-ES_tradnl" sz="1400" dirty="0" smtClean="0"/>
          </a:p>
          <a:p>
            <a:endParaRPr lang="es-ES" sz="1400" dirty="0"/>
          </a:p>
        </p:txBody>
      </p:sp>
      <p:sp>
        <p:nvSpPr>
          <p:cNvPr id="10" name="Rectángulo 9"/>
          <p:cNvSpPr/>
          <p:nvPr/>
        </p:nvSpPr>
        <p:spPr>
          <a:xfrm>
            <a:off x="9239874" y="4381086"/>
            <a:ext cx="2113926" cy="570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20"/>
          <p:cNvSpPr txBox="1"/>
          <p:nvPr/>
        </p:nvSpPr>
        <p:spPr>
          <a:xfrm>
            <a:off x="2384161" y="734802"/>
            <a:ext cx="7181743" cy="707886"/>
          </a:xfrm>
          <a:prstGeom prst="rect">
            <a:avLst/>
          </a:prstGeom>
          <a:noFill/>
        </p:spPr>
        <p:txBody>
          <a:bodyPr wrap="square" rtlCol="0">
            <a:spAutoFit/>
          </a:bodyPr>
          <a:lstStyle/>
          <a:p>
            <a:pPr algn="ctr"/>
            <a:r>
              <a:rPr lang="es-ES" sz="4000" b="1" i="1" dirty="0" smtClean="0">
                <a:ln w="22225">
                  <a:solidFill>
                    <a:schemeClr val="tx1"/>
                  </a:solidFill>
                  <a:prstDash val="solid"/>
                </a:ln>
                <a:solidFill>
                  <a:srgbClr val="7030A0"/>
                </a:solidFill>
              </a:rPr>
              <a:t>“correr sin miedo”</a:t>
            </a:r>
            <a:endParaRPr lang="es-ES" sz="4000" b="1" i="1" dirty="0">
              <a:ln w="22225">
                <a:solidFill>
                  <a:schemeClr val="tx1"/>
                </a:solidFill>
                <a:prstDash val="solid"/>
              </a:ln>
              <a:solidFill>
                <a:srgbClr val="7030A0"/>
              </a:solidFill>
            </a:endParaRPr>
          </a:p>
        </p:txBody>
      </p:sp>
    </p:spTree>
    <p:extLst>
      <p:ext uri="{BB962C8B-B14F-4D97-AF65-F5344CB8AC3E}">
        <p14:creationId xmlns:p14="http://schemas.microsoft.com/office/powerpoint/2010/main" val="17657977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382</Words>
  <Application>Microsoft Office PowerPoint</Application>
  <PresentationFormat>Personalizado</PresentationFormat>
  <Paragraphs>96</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Gustavo Molina Teba</dc:creator>
  <cp:lastModifiedBy>usuario</cp:lastModifiedBy>
  <cp:revision>28</cp:revision>
  <cp:lastPrinted>2019-02-08T08:52:40Z</cp:lastPrinted>
  <dcterms:created xsi:type="dcterms:W3CDTF">2018-03-12T08:29:45Z</dcterms:created>
  <dcterms:modified xsi:type="dcterms:W3CDTF">2019-02-14T22:27:51Z</dcterms:modified>
</cp:coreProperties>
</file>